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51"/>
  </p:notesMasterIdLst>
  <p:sldIdLst>
    <p:sldId id="309" r:id="rId2"/>
    <p:sldId id="256" r:id="rId3"/>
    <p:sldId id="302" r:id="rId4"/>
    <p:sldId id="258" r:id="rId5"/>
    <p:sldId id="300" r:id="rId6"/>
    <p:sldId id="259" r:id="rId7"/>
    <p:sldId id="260" r:id="rId8"/>
    <p:sldId id="301" r:id="rId9"/>
    <p:sldId id="261" r:id="rId10"/>
    <p:sldId id="262" r:id="rId11"/>
    <p:sldId id="263" r:id="rId12"/>
    <p:sldId id="264" r:id="rId13"/>
    <p:sldId id="30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4" r:id="rId25"/>
    <p:sldId id="305" r:id="rId26"/>
    <p:sldId id="275" r:id="rId27"/>
    <p:sldId id="306" r:id="rId28"/>
    <p:sldId id="276" r:id="rId29"/>
    <p:sldId id="277" r:id="rId30"/>
    <p:sldId id="278" r:id="rId31"/>
    <p:sldId id="280" r:id="rId32"/>
    <p:sldId id="279" r:id="rId33"/>
    <p:sldId id="282" r:id="rId34"/>
    <p:sldId id="283" r:id="rId35"/>
    <p:sldId id="284" r:id="rId36"/>
    <p:sldId id="285" r:id="rId37"/>
    <p:sldId id="307" r:id="rId38"/>
    <p:sldId id="286" r:id="rId39"/>
    <p:sldId id="287" r:id="rId40"/>
    <p:sldId id="288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0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3F7"/>
    <a:srgbClr val="BDE9EF"/>
    <a:srgbClr val="FBF50B"/>
    <a:srgbClr val="EFEA16"/>
    <a:srgbClr val="7DBB45"/>
    <a:srgbClr val="EE9F12"/>
    <a:srgbClr val="EA8516"/>
    <a:srgbClr val="1B3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9BC49-5E04-4565-B155-50CCB06BD164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2B85-5D06-49A7-816E-2A8C35683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B85-5D06-49A7-816E-2A8C356831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53BFB2-E83F-43A3-B2BE-B02C40BB6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D99A1-18E4-4DC6-87E0-D964F0BD5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6FD21-4FCC-4827-803F-9E904A204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0FDB-DD63-4A10-9B6C-1AB8CDBA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1FEDA34-5318-49F4-AAFB-5D99DF584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CC3A-45AF-4AB3-814C-2AD747347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9DBA6-6C80-4C60-B1CF-54E44E48A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042D1E1-EF41-4F8F-8AC7-88690C2175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92CF5-649C-4855-9A6A-B443B504D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1B399-F40D-40A6-AC32-2E266C1CD3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ED79-5014-4166-9BF5-1B49E10BE9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EF070-45F6-4C70-BEC2-2CE45A45C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4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A4C0CC-4F6B-4E4D-BE46-AF0B37B974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" TargetMode="External"/><Relationship Id="rId2" Type="http://schemas.openxmlformats.org/officeDocument/2006/relationships/hyperlink" Target="http://beeblioteka.blogspot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ru.wikipedia.org/" TargetMode="External"/><Relationship Id="rId4" Type="http://schemas.openxmlformats.org/officeDocument/2006/relationships/hyperlink" Target="http://scaramouch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1124744"/>
            <a:ext cx="8964488" cy="22322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Современное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73016"/>
            <a:ext cx="8136904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70-х годов до сегодняшнего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дня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51723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Калибернова О.И.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СПб  ГБОУ  СПО «Петровский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кинетизм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Кинетизм (греч. </a:t>
            </a:r>
            <a:r>
              <a:rPr lang="ru-RU" sz="2400" b="1" dirty="0" err="1" smtClean="0"/>
              <a:t>kinetikos</a:t>
            </a:r>
            <a:r>
              <a:rPr lang="ru-RU" sz="2400" b="1" dirty="0" smtClean="0"/>
              <a:t> — движение) — направление в </a:t>
            </a:r>
            <a:r>
              <a:rPr lang="ru-RU" sz="2600" b="1" dirty="0" smtClean="0"/>
              <a:t>современном</a:t>
            </a:r>
            <a:r>
              <a:rPr lang="ru-RU" sz="2400" b="1" dirty="0" smtClean="0"/>
              <a:t> искусстве, обыгрывающее эффекты реального движения всего произведения или отдельных его составляющих. </a:t>
            </a:r>
          </a:p>
        </p:txBody>
      </p:sp>
      <p:pic>
        <p:nvPicPr>
          <p:cNvPr id="16390" name="Picture 6" descr="фонтан тэгл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168352" cy="422447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20072" y="6021288"/>
            <a:ext cx="3240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Фонтан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Тэнгли </a:t>
            </a: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 smtClean="0"/>
              <a:t>Базеле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uiExpand="1" build="p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Характеристика стиля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2400" b="1" dirty="0" smtClean="0"/>
              <a:t>Произведение искусства можно создать с помощью света и движения.</a:t>
            </a:r>
          </a:p>
          <a:p>
            <a:pPr algn="ctr" eaLnBrk="1" hangingPunct="1">
              <a:buNone/>
              <a:defRPr/>
            </a:pPr>
            <a:r>
              <a:rPr lang="ru-RU" sz="2400" b="1" dirty="0" smtClean="0"/>
              <a:t> Движущиеся установки, производящие при перемещении интересные сочетания света и тени, иногда звучащие. </a:t>
            </a:r>
          </a:p>
        </p:txBody>
      </p:sp>
      <p:pic>
        <p:nvPicPr>
          <p:cNvPr id="18437" name="Picture 5" descr="ветряной моби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989138"/>
            <a:ext cx="4037012" cy="30273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263" y="5589588"/>
            <a:ext cx="3744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Сесар Манрике</a:t>
            </a:r>
            <a:r>
              <a:rPr lang="ru-RU" dirty="0" smtClean="0"/>
              <a:t>. </a:t>
            </a:r>
            <a:r>
              <a:rPr lang="ru-RU" dirty="0"/>
              <a:t>Ветряной </a:t>
            </a:r>
            <a:r>
              <a:rPr lang="ru-RU" dirty="0" err="1"/>
              <a:t>мобиль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268760"/>
            <a:ext cx="4429447" cy="4535834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Использование вращающиеся зеркал, различных механизмов, приводимых в движение электричеством, замысловатых устройств из линз, преломляющих направленный на них луч света.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Конструкции из дерева, металла и стекла.</a:t>
            </a:r>
          </a:p>
        </p:txBody>
      </p:sp>
      <p:pic>
        <p:nvPicPr>
          <p:cNvPr id="19465" name="Picture 9" descr="http://pics.livejournal.com/ingusha/pic/001d46yk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2289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1840" y="6021288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Памятник </a:t>
            </a:r>
            <a:r>
              <a:rPr lang="en-US" dirty="0"/>
              <a:t>III </a:t>
            </a:r>
            <a:r>
              <a:rPr lang="ru-RU" dirty="0"/>
              <a:t>Интернационала</a:t>
            </a:r>
          </a:p>
          <a:p>
            <a:pPr algn="ctr"/>
            <a:r>
              <a:rPr lang="ru-RU" dirty="0" smtClean="0"/>
              <a:t>Владимир Татлин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459" grpId="0" uiExpand="1" build="p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dirty="0" smtClean="0"/>
              <a:t>Художники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2880320" cy="43304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err="1" smtClean="0"/>
              <a:t>Н.Габо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Н. Шеффер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Ж. </a:t>
            </a:r>
            <a:r>
              <a:rPr lang="ru-RU" sz="2400" dirty="0" err="1" smtClean="0"/>
              <a:t>Тингели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Я. Агам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П. </a:t>
            </a:r>
            <a:r>
              <a:rPr lang="ru-RU" sz="2400" dirty="0" err="1" smtClean="0"/>
              <a:t>Бюри</a:t>
            </a: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Д. </a:t>
            </a:r>
            <a:r>
              <a:rPr lang="ru-RU" sz="2400" dirty="0" err="1" smtClean="0"/>
              <a:t>Ле</a:t>
            </a:r>
            <a:r>
              <a:rPr lang="ru-RU" sz="2400" dirty="0" smtClean="0"/>
              <a:t> Парк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1026" name="Picture 2" descr="http://art-assorty.ru/uploads/posts/2011-10/1319435060_kinet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05129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55892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Наум </a:t>
            </a:r>
            <a:r>
              <a:rPr lang="ru-RU" sz="2400" dirty="0" err="1" smtClean="0">
                <a:latin typeface="+mn-lt"/>
              </a:rPr>
              <a:t>Габо</a:t>
            </a:r>
            <a:r>
              <a:rPr lang="ru-RU" sz="2400" dirty="0" smtClean="0">
                <a:latin typeface="+mn-lt"/>
              </a:rPr>
              <a:t>  «Ритмы»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Оп-арт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268760"/>
            <a:ext cx="4037012" cy="4497387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Оптическое искусство — искусство зрительных иллюзий, опирающееся на особенности визуального восприятия плоских и пространственных фигур.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20488" name="Picture 8" descr="1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12776"/>
            <a:ext cx="4037012" cy="3943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87624" y="5805264"/>
            <a:ext cx="504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+mn-lt"/>
              </a:rPr>
              <a:t>Дизайн рекламных </a:t>
            </a:r>
            <a:r>
              <a:rPr lang="ru-RU" sz="2400" dirty="0" err="1">
                <a:latin typeface="+mn-lt"/>
              </a:rPr>
              <a:t>постеров</a:t>
            </a:r>
            <a:r>
              <a:rPr lang="ru-RU" sz="2400" dirty="0">
                <a:latin typeface="+mn-lt"/>
              </a:rPr>
              <a:t> Национального Банка Каталонии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 build="p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Характеристика стиля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1412776"/>
            <a:ext cx="4037012" cy="4497387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Задача оп-арта — обмануть глаз, спровоцировать его на ложную реакцию, вызвать образ «несуществующий».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Простые однотипные элементы располагаются так, чтобы дезориентировать глаз, не допустить становления целостной структуры.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99592" y="5733256"/>
            <a:ext cx="3311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Бриджет Райли «Катаракт 3»</a:t>
            </a:r>
            <a:r>
              <a:rPr lang="ru-RU" sz="2400" dirty="0">
                <a:latin typeface="+mn-lt"/>
              </a:rPr>
              <a:t> </a:t>
            </a:r>
            <a:endParaRPr lang="en-US" sz="2400" dirty="0">
              <a:latin typeface="+mn-lt"/>
            </a:endParaRPr>
          </a:p>
        </p:txBody>
      </p:sp>
      <p:pic>
        <p:nvPicPr>
          <p:cNvPr id="34818" name="Picture 2" descr="http://upload.wikimedia.org/wikipedia/en/6/67/Riley%2C_Catarac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8100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936" y="1412776"/>
            <a:ext cx="4368552" cy="471103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algn="ctr" eaLnBrk="1" hangingPunct="1">
              <a:buNone/>
              <a:defRPr/>
            </a:pPr>
            <a:r>
              <a:rPr lang="ru-RU" sz="2400" dirty="0" smtClean="0"/>
              <a:t> </a:t>
            </a:r>
          </a:p>
          <a:p>
            <a:pPr algn="ctr" eaLnBrk="1" hangingPunct="1">
              <a:buNone/>
              <a:defRPr/>
            </a:pPr>
            <a:r>
              <a:rPr lang="ru-RU" sz="2400" dirty="0" smtClean="0"/>
              <a:t>Средства образной выразительности - цвет, декоративный, контрастный или мягкий и геометризированный рисунок в виде спиралевидных, извивающихся линий, однообразных геометрических очертаний, усложненных наложением или совмещением разных планов узора.</a:t>
            </a:r>
          </a:p>
        </p:txBody>
      </p:sp>
      <p:pic>
        <p:nvPicPr>
          <p:cNvPr id="24582" name="Picture 6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84784"/>
            <a:ext cx="3535477" cy="3528392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971600" y="558924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Виктор Вазарелли, «Ву»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586" grpId="0" uiExpand="1" build="p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художники</a:t>
            </a:r>
            <a:endParaRPr lang="en-US" dirty="0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6136" y="1052736"/>
            <a:ext cx="2520281" cy="3702471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eaLnBrk="1" hangingPunct="1">
              <a:buNone/>
              <a:defRPr/>
            </a:pPr>
            <a:endParaRPr lang="ru-RU" sz="2800" dirty="0" smtClean="0"/>
          </a:p>
          <a:p>
            <a:pPr algn="ctr" eaLnBrk="1" hangingPunct="1">
              <a:buNone/>
              <a:defRPr/>
            </a:pPr>
            <a:r>
              <a:rPr lang="ru-RU" dirty="0" err="1" smtClean="0"/>
              <a:t>В.Вазарели</a:t>
            </a:r>
            <a:endParaRPr lang="ru-RU" dirty="0" smtClean="0"/>
          </a:p>
          <a:p>
            <a:pPr algn="ctr" eaLnBrk="1" hangingPunct="1">
              <a:buNone/>
              <a:defRPr/>
            </a:pPr>
            <a:r>
              <a:rPr lang="ru-RU" dirty="0" err="1" smtClean="0"/>
              <a:t>Ф.Морелле</a:t>
            </a:r>
            <a:r>
              <a:rPr lang="ru-RU" dirty="0" smtClean="0"/>
              <a:t> </a:t>
            </a:r>
          </a:p>
          <a:p>
            <a:pPr algn="ctr" eaLnBrk="1" hangingPunct="1">
              <a:buNone/>
              <a:defRPr/>
            </a:pPr>
            <a:r>
              <a:rPr lang="ru-RU" dirty="0" err="1" smtClean="0"/>
              <a:t>Д.Сото</a:t>
            </a:r>
            <a:endParaRPr lang="ru-RU" dirty="0" smtClean="0"/>
          </a:p>
          <a:p>
            <a:pPr algn="ctr" eaLnBrk="1" hangingPunct="1"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Ж.Стейн</a:t>
            </a:r>
            <a:endParaRPr lang="ru-RU" dirty="0" smtClean="0"/>
          </a:p>
          <a:p>
            <a:pPr algn="ctr" eaLnBrk="1" hangingPunct="1">
              <a:buNone/>
              <a:defRPr/>
            </a:pPr>
            <a:r>
              <a:rPr lang="ru-RU" dirty="0" smtClean="0"/>
              <a:t>К. Мари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 Д.Ибаррола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 Х.М. Гравениц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 Т.Герстнер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М.Эшер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3212" y="6092825"/>
            <a:ext cx="4177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+mn-lt"/>
              </a:rPr>
              <a:t>Мауриц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Эшер</a:t>
            </a:r>
            <a:r>
              <a:rPr lang="ru-RU" sz="2400" dirty="0" smtClean="0">
                <a:latin typeface="+mn-lt"/>
              </a:rPr>
              <a:t> «Треугольник» 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509120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Виктор </a:t>
            </a:r>
            <a:r>
              <a:rPr lang="ru-RU" sz="2400" dirty="0">
                <a:latin typeface="+mn-lt"/>
              </a:rPr>
              <a:t>Вазарели </a:t>
            </a:r>
            <a:r>
              <a:rPr lang="ru-RU" sz="2400" dirty="0" smtClean="0">
                <a:latin typeface="+mn-lt"/>
              </a:rPr>
              <a:t>“Зебры"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2" descr="http://artclassic.edu.ru/attach.asp?a_no=17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531809" cy="2808312"/>
          </a:xfrm>
          <a:prstGeom prst="rect">
            <a:avLst/>
          </a:prstGeom>
          <a:noFill/>
        </p:spPr>
      </p:pic>
      <p:pic>
        <p:nvPicPr>
          <p:cNvPr id="32772" name="Picture 4" descr="http://www.ithaka.ru/upl_portfolio/image/WAF_presentation/tria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658" grpId="0" uiExpand="1" build="p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492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Поп-арт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 rot="20897670">
            <a:off x="467544" y="1988840"/>
            <a:ext cx="4249241" cy="2879725"/>
          </a:xfr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Поп-а́рт</a:t>
            </a:r>
            <a:r>
              <a:rPr lang="ru-RU" sz="2000" b="1" dirty="0" smtClean="0">
                <a:solidFill>
                  <a:schemeClr val="bg1"/>
                </a:solidFill>
              </a:rPr>
              <a:t> — направление в изобразительном авангардистском искусстве 1950—1960-х годов, которое «раскрывает эстетические ценности» образцов массовой продукции: потребительские товары персонажи новостей или кино. </a:t>
            </a:r>
          </a:p>
        </p:txBody>
      </p:sp>
      <p:pic>
        <p:nvPicPr>
          <p:cNvPr id="30729" name="Picture 9" descr="Andy_Warh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1196752"/>
            <a:ext cx="2693987" cy="4083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6892" y="5661248"/>
            <a:ext cx="88571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(англ. </a:t>
            </a:r>
            <a:r>
              <a:rPr lang="ru-RU" dirty="0" err="1"/>
              <a:t>pop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, сокращение от </a:t>
            </a:r>
            <a:r>
              <a:rPr lang="ru-RU" dirty="0" err="1"/>
              <a:t>popular</a:t>
            </a:r>
            <a:r>
              <a:rPr lang="ru-RU" dirty="0"/>
              <a:t> </a:t>
            </a:r>
            <a:r>
              <a:rPr lang="ru-RU" dirty="0" err="1"/>
              <a:t>art</a:t>
            </a:r>
            <a:r>
              <a:rPr lang="ru-RU" dirty="0"/>
              <a:t> — популярное, общедоступное искусство; второе значение слова связано со звукоподражательным </a:t>
            </a:r>
            <a:r>
              <a:rPr lang="ru-RU" dirty="0" err="1"/>
              <a:t>рop</a:t>
            </a:r>
            <a:r>
              <a:rPr lang="ru-RU" dirty="0"/>
              <a:t> — отрывистый удар, хлопок, шлепок, то есть производящее шокирующий эффект)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3768" y="5013176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+mn-lt"/>
              </a:rPr>
              <a:t>Энди</a:t>
            </a:r>
            <a:r>
              <a:rPr lang="ru-RU" sz="2400" dirty="0" smtClean="0">
                <a:latin typeface="+mn-lt"/>
              </a:rPr>
              <a:t> Уорхол</a:t>
            </a:r>
            <a:r>
              <a:rPr lang="ru-RU" sz="2400" dirty="0">
                <a:latin typeface="+mn-lt"/>
              </a:rPr>
              <a:t>. Банка </a:t>
            </a:r>
            <a:r>
              <a:rPr lang="ru-RU" sz="2400" dirty="0" smtClean="0">
                <a:latin typeface="+mn-lt"/>
              </a:rPr>
              <a:t>супа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1"/>
      <p:bldP spid="30725" grpId="0" uiExpand="1" build="p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Характеристика стиля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 rot="20841987">
            <a:off x="467544" y="1412776"/>
            <a:ext cx="3828355" cy="4536727"/>
          </a:xfr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Образ, заимствованный в массовой культуре, помещается в иной контекст: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а) изменяются масштаб и материал;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б) обнажается приём или технический метод;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в) выявляются информационные помехи и др.</a:t>
            </a:r>
          </a:p>
        </p:txBody>
      </p:sp>
      <p:pic>
        <p:nvPicPr>
          <p:cNvPr id="32775" name="Picture 7" descr="Rauschenbe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484784"/>
            <a:ext cx="307975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6093296"/>
            <a:ext cx="453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n-lt"/>
              </a:rPr>
              <a:t>Роберт Раушенберг , «Прошлое»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uiExpand="1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Посетители внимательно рассматривают картины немецкого художника Арне Феликс Магольда (Arne Felix Magold) во время выставки современного искусства в Гамбурге. Шедевр состоит из 612 ломтиков поджаренного хлеба (тостов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5334000" cy="34385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987824" y="5373216"/>
            <a:ext cx="4824413" cy="3683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Арне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Феликс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Магольд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32656"/>
            <a:ext cx="8542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1412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Современное искусство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1844824"/>
            <a:ext cx="18002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 какого материала сделано это произведение искусства?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4371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Тосты разной степени прожаренности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16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 rot="21057356">
            <a:off x="323528" y="1628800"/>
            <a:ext cx="4037013" cy="4422427"/>
          </a:xfr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Ориентация на новую образность, создаваемую средствами массовой информации.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Яркий и контрастный </a:t>
            </a:r>
            <a:r>
              <a:rPr lang="ru-RU" sz="2400" dirty="0" err="1" smtClean="0">
                <a:solidFill>
                  <a:schemeClr val="bg1"/>
                </a:solidFill>
              </a:rPr>
              <a:t>колор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Предмет изображения нарочито бытовой, связанный с современной индустриальной культурой </a:t>
            </a:r>
          </a:p>
        </p:txBody>
      </p:sp>
      <p:pic>
        <p:nvPicPr>
          <p:cNvPr id="29698" name="Picture 2" descr="http://octpobb.com/asdf/20101112_Manhattan/4_Design/IMG_3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032448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5013176"/>
            <a:ext cx="261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Том </a:t>
            </a:r>
            <a:r>
              <a:rPr lang="ru-RU" dirty="0" err="1" smtClean="0"/>
              <a:t>Вессельман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"Натюрморт номер 30"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819" grpId="0" uiExpand="1" build="p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Художники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 rot="20995909">
            <a:off x="611560" y="1412776"/>
            <a:ext cx="3460949" cy="4497388"/>
          </a:xfr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Э. Уорхол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Т.Вессельман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Р. Гамильтон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Д. Джонс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Р. Индиана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А. Кац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Р. Лихтенштейн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К. Олденбург</a:t>
            </a:r>
          </a:p>
          <a:p>
            <a:pPr algn="ctr" eaLnBrk="1" hangingPunct="1"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Р. Раушенберг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Д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Розенквист</a:t>
            </a:r>
          </a:p>
          <a:p>
            <a:pPr algn="ctr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Э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Руша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К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Харинг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064" y="4725144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/>
              <a:t>Джаспер</a:t>
            </a:r>
            <a:r>
              <a:rPr lang="ru-RU" dirty="0" smtClean="0"/>
              <a:t> Джонс «Флаг»</a:t>
            </a:r>
            <a:endParaRPr lang="en-US" dirty="0"/>
          </a:p>
        </p:txBody>
      </p:sp>
      <p:pic>
        <p:nvPicPr>
          <p:cNvPr id="28674" name="Picture 2" descr="http://trendyfever.ru/wp-content/uploads/2012/05/Resize-of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31823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843" grpId="0" uiExpand="1" build="p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Боди-арт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 rot="623944">
            <a:off x="1467548" y="4445806"/>
            <a:ext cx="8077200" cy="1758950"/>
          </a:xfrm>
          <a:solidFill>
            <a:srgbClr val="FBF50B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"Искусство тела" ("боди -арт") возникло в США в 1967 году. Создатели этого направления используют в качестве "материала" и "объекта" художественного творчества свое собственное тело. </a:t>
            </a:r>
          </a:p>
        </p:txBody>
      </p:sp>
      <p:pic>
        <p:nvPicPr>
          <p:cNvPr id="36869" name="Picture 5" descr="body01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268760"/>
            <a:ext cx="5113337" cy="32432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419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Разновидности: </a:t>
            </a:r>
            <a:r>
              <a:rPr lang="ru-RU" b="1" dirty="0" err="1" smtClean="0"/>
              <a:t>Бодипентинг</a:t>
            </a:r>
            <a:endParaRPr lang="ru-RU" sz="4000" dirty="0" smtClean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1"/>
          </p:nvPr>
        </p:nvSpPr>
        <p:spPr>
          <a:xfrm rot="766213">
            <a:off x="1336498" y="4157662"/>
            <a:ext cx="8148835" cy="2258917"/>
          </a:xfrm>
          <a:solidFill>
            <a:srgbClr val="EFEA16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 smtClean="0"/>
              <a:t>Рисование по телу. Наиболее безобидный и популярный вид боди </a:t>
            </a:r>
            <a:r>
              <a:rPr lang="ru-RU" sz="2800" dirty="0" err="1" smtClean="0"/>
              <a:t>арта</a:t>
            </a:r>
            <a:r>
              <a:rPr lang="ru-RU" sz="2800" dirty="0" smtClean="0"/>
              <a:t>. Он легко и быстро наносится и так же легко смывается. Носит в основном развлекательный характер. </a:t>
            </a:r>
          </a:p>
        </p:txBody>
      </p:sp>
      <p:pic>
        <p:nvPicPr>
          <p:cNvPr id="26626" name="Picture 2" descr="Боди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8877">
            <a:off x="574545" y="1430049"/>
            <a:ext cx="2119783" cy="31357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628" name="Picture 4" descr="Боди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1872208" cy="27943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674" name="Picture 2" descr="Бодиарт"/>
          <p:cNvPicPr>
            <a:picLocks noChangeAspect="1" noChangeArrowheads="1"/>
          </p:cNvPicPr>
          <p:nvPr/>
        </p:nvPicPr>
        <p:blipFill>
          <a:blip r:embed="rId4" cstate="print"/>
          <a:srcRect l="31752"/>
          <a:stretch>
            <a:fillRect/>
          </a:stretch>
        </p:blipFill>
        <p:spPr bwMode="auto">
          <a:xfrm rot="908677">
            <a:off x="6372200" y="1556792"/>
            <a:ext cx="2293402" cy="2520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/>
          <a:lstStyle/>
          <a:p>
            <a:r>
              <a:rPr lang="ru-RU" dirty="0" smtClean="0"/>
              <a:t>Разновидности: </a:t>
            </a:r>
            <a:r>
              <a:rPr lang="ru-RU" b="1" dirty="0" smtClean="0"/>
              <a:t>Татуаж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944403">
            <a:off x="1883147" y="4850841"/>
            <a:ext cx="7488832" cy="1384995"/>
          </a:xfrm>
          <a:prstGeom prst="rect">
            <a:avLst/>
          </a:prstGeom>
          <a:solidFill>
            <a:srgbClr val="FBF50B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eaLnBrk="1" hangingPunct="1">
              <a:buNone/>
              <a:defRPr/>
            </a:pPr>
            <a:r>
              <a:rPr lang="ru-RU" sz="2800" dirty="0" smtClean="0">
                <a:latin typeface="+mn-lt"/>
              </a:rPr>
              <a:t>Татуаж (тату, татуировка) - фактическое введение природного красящего пигмента под внешний слой кожи.</a:t>
            </a:r>
          </a:p>
        </p:txBody>
      </p:sp>
      <p:pic>
        <p:nvPicPr>
          <p:cNvPr id="25602" name="Picture 2" descr="http://www.yaplakal.com/uploads/post-3-12752458517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168352" cy="2379145"/>
          </a:xfrm>
          <a:prstGeom prst="rect">
            <a:avLst/>
          </a:prstGeom>
          <a:noFill/>
        </p:spPr>
      </p:pic>
      <p:pic>
        <p:nvPicPr>
          <p:cNvPr id="9" name="Picture 5" descr="body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55776" y="2708920"/>
            <a:ext cx="3460750" cy="2305050"/>
          </a:xfrm>
          <a:prstGeom prst="rect">
            <a:avLst/>
          </a:prstGeom>
        </p:spPr>
      </p:pic>
      <p:pic>
        <p:nvPicPr>
          <p:cNvPr id="10" name="Picture 6" descr="body01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339975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ru-RU" dirty="0" smtClean="0"/>
              <a:t>Разновидности:</a:t>
            </a:r>
            <a:r>
              <a:rPr lang="ru-RU" b="1" dirty="0" smtClean="0"/>
              <a:t> </a:t>
            </a:r>
            <a:r>
              <a:rPr lang="ru-RU" b="1" dirty="0" err="1" smtClean="0"/>
              <a:t>Пирсинг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 rot="759702">
            <a:off x="2045139" y="4604478"/>
            <a:ext cx="6984776" cy="1815882"/>
          </a:xfrm>
          <a:prstGeom prst="rect">
            <a:avLst/>
          </a:prstGeom>
          <a:solidFill>
            <a:srgbClr val="FBF50B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«Прокалывание дырок» с последующим ношением в украшений. Дырки делают во всевозможных частях тела - от носа и бровей, до пупка и половых органов.</a:t>
            </a:r>
            <a:endParaRPr lang="en-US" sz="2800" dirty="0">
              <a:latin typeface="+mn-lt"/>
            </a:endParaRPr>
          </a:p>
        </p:txBody>
      </p:sp>
      <p:pic>
        <p:nvPicPr>
          <p:cNvPr id="65538" name="Picture 2" descr="http://img0.liveinternet.ru/images/attach/c/1/57/498/57498220_india_marri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2880320" cy="2160240"/>
          </a:xfrm>
          <a:prstGeom prst="rect">
            <a:avLst/>
          </a:prstGeom>
          <a:noFill/>
        </p:spPr>
      </p:pic>
      <p:pic>
        <p:nvPicPr>
          <p:cNvPr id="65542" name="Picture 6" descr="http://ivanovo.ws/upload/medialibrary/c2c/pir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809750" cy="2857500"/>
          </a:xfrm>
          <a:prstGeom prst="rect">
            <a:avLst/>
          </a:prstGeom>
          <a:noFill/>
        </p:spPr>
      </p:pic>
      <p:pic>
        <p:nvPicPr>
          <p:cNvPr id="65544" name="Picture 8" descr="http://media.ueba.com.br/0601/piercings/piercings8pi.jpg"/>
          <p:cNvPicPr>
            <a:picLocks noChangeAspect="1" noChangeArrowheads="1"/>
          </p:cNvPicPr>
          <p:nvPr/>
        </p:nvPicPr>
        <p:blipFill>
          <a:blip r:embed="rId4" cstate="print"/>
          <a:srcRect t="3930" b="6072"/>
          <a:stretch>
            <a:fillRect/>
          </a:stretch>
        </p:blipFill>
        <p:spPr bwMode="auto">
          <a:xfrm>
            <a:off x="6804248" y="2276872"/>
            <a:ext cx="2215991" cy="2376264"/>
          </a:xfrm>
          <a:prstGeom prst="rect">
            <a:avLst/>
          </a:prstGeom>
          <a:noFill/>
        </p:spPr>
      </p:pic>
      <p:pic>
        <p:nvPicPr>
          <p:cNvPr id="65546" name="Picture 10" descr="http://www.beautiful-style.ru/images/foto/pirsing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230875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58106"/>
            <a:ext cx="768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Разновидности:</a:t>
            </a:r>
            <a:r>
              <a:rPr lang="ru-RU" b="1" dirty="0" smtClean="0"/>
              <a:t> Скарификация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rot="590302">
            <a:off x="1970435" y="4837232"/>
            <a:ext cx="7560840" cy="1384995"/>
          </a:xfrm>
          <a:prstGeom prst="rect">
            <a:avLst/>
          </a:prstGeom>
          <a:solidFill>
            <a:srgbClr val="FBF50B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Специальное нанесение на тело шрамов, в законченном виде представляющих собой какой-либо рисунок или узор</a:t>
            </a:r>
            <a:endParaRPr lang="en-US" sz="2800" dirty="0">
              <a:latin typeface="+mn-lt"/>
            </a:endParaRPr>
          </a:p>
        </p:txBody>
      </p:sp>
      <p:pic>
        <p:nvPicPr>
          <p:cNvPr id="24578" name="Picture 2" descr="http://zwonok.net/img/2010_04_05_ta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9494">
            <a:off x="3846679" y="1684583"/>
            <a:ext cx="2468846" cy="30243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580" name="Picture 4" descr=" Шрамирование"/>
          <p:cNvPicPr>
            <a:picLocks noChangeAspect="1" noChangeArrowheads="1"/>
          </p:cNvPicPr>
          <p:nvPr/>
        </p:nvPicPr>
        <p:blipFill>
          <a:blip r:embed="rId3" cstate="print"/>
          <a:srcRect t="3780"/>
          <a:stretch>
            <a:fillRect/>
          </a:stretch>
        </p:blipFill>
        <p:spPr bwMode="auto">
          <a:xfrm rot="1042156">
            <a:off x="898963" y="1401502"/>
            <a:ext cx="2378507" cy="34329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602" name="Picture 2" descr="http://tattoo-russia.ru/wp-content/uploads/2011/07/hand.jpg"/>
          <p:cNvPicPr>
            <a:picLocks noChangeAspect="1" noChangeArrowheads="1"/>
          </p:cNvPicPr>
          <p:nvPr/>
        </p:nvPicPr>
        <p:blipFill>
          <a:blip r:embed="rId4" cstate="print"/>
          <a:srcRect l="6048" t="6623" b="9281"/>
          <a:stretch>
            <a:fillRect/>
          </a:stretch>
        </p:blipFill>
        <p:spPr bwMode="auto">
          <a:xfrm rot="1289332">
            <a:off x="6767596" y="2166062"/>
            <a:ext cx="1759088" cy="2099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dy0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217779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4" name="Picture 2" descr="Боди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590675" cy="4762500"/>
          </a:xfrm>
          <a:prstGeom prst="rect">
            <a:avLst/>
          </a:prstGeom>
          <a:noFill/>
        </p:spPr>
      </p:pic>
      <p:pic>
        <p:nvPicPr>
          <p:cNvPr id="64516" name="Picture 4" descr="Боди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08720"/>
            <a:ext cx="1711774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796933">
            <a:off x="1335926" y="4197923"/>
            <a:ext cx="8208912" cy="2246769"/>
          </a:xfrm>
          <a:prstGeom prst="rect">
            <a:avLst/>
          </a:prstGeom>
          <a:solidFill>
            <a:srgbClr val="FBF50B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Современный боди арт находится на стыке графики и живописи, декоративно-прикладного искусства, дизайна, макияжа и парикмахерского искусства. Это не просто красивые рисунки на теле, а целостный образ.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граффити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4037012" cy="4497387"/>
          </a:xfrm>
          <a:solidFill>
            <a:srgbClr val="7DBB45"/>
          </a:solidFill>
          <a:scene3d>
            <a:camera prst="perspectiveRelaxed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Граффити (итал. graffiti, от греч. γραφειν писать) — надписи или рисунки на стенах зданий и переходов, вагонах поездов и прочих вертикальных поверхностях.</a:t>
            </a:r>
          </a:p>
        </p:txBody>
      </p:sp>
      <p:pic>
        <p:nvPicPr>
          <p:cNvPr id="41989" name="Picture 5" descr="граффити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833879">
            <a:off x="4832348" y="1598613"/>
            <a:ext cx="3662367" cy="4497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63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Характеристика стиля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12776"/>
            <a:ext cx="4037012" cy="4752975"/>
          </a:xfrm>
          <a:solidFill>
            <a:srgbClr val="7DBB45"/>
          </a:solidFill>
          <a:scene3d>
            <a:camera prst="perspectiveRelaxed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Граффити — неоднородное явление с разнообразием стилей, программ и идеологий.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Художники граффити соотносят себя с легальной и нелегальной деятельностью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Считается одним из видов самовыражения молодежи.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43013" name="Picture 5" descr="граффити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79867">
            <a:off x="4738280" y="1598613"/>
            <a:ext cx="3850503" cy="4497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1"/>
      <p:bldP spid="430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Основные направления</a:t>
            </a:r>
            <a:endParaRPr lang="en-US" dirty="0"/>
          </a:p>
        </p:txBody>
      </p:sp>
      <p:sp>
        <p:nvSpPr>
          <p:cNvPr id="25" name="Полилиния 24"/>
          <p:cNvSpPr/>
          <p:nvPr/>
        </p:nvSpPr>
        <p:spPr>
          <a:xfrm>
            <a:off x="1043608" y="1196752"/>
            <a:ext cx="6116481" cy="757958"/>
          </a:xfrm>
          <a:custGeom>
            <a:avLst/>
            <a:gdLst>
              <a:gd name="connsiteX0" fmla="*/ 0 w 5602582"/>
              <a:gd name="connsiteY0" fmla="*/ 0 h 757956"/>
              <a:gd name="connsiteX1" fmla="*/ 5223604 w 5602582"/>
              <a:gd name="connsiteY1" fmla="*/ 0 h 757956"/>
              <a:gd name="connsiteX2" fmla="*/ 5602582 w 5602582"/>
              <a:gd name="connsiteY2" fmla="*/ 378978 h 757956"/>
              <a:gd name="connsiteX3" fmla="*/ 5223604 w 5602582"/>
              <a:gd name="connsiteY3" fmla="*/ 757956 h 757956"/>
              <a:gd name="connsiteX4" fmla="*/ 0 w 5602582"/>
              <a:gd name="connsiteY4" fmla="*/ 757956 h 757956"/>
              <a:gd name="connsiteX5" fmla="*/ 0 w 5602582"/>
              <a:gd name="connsiteY5" fmla="*/ 0 h 7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2582" h="757956">
                <a:moveTo>
                  <a:pt x="5602582" y="757955"/>
                </a:moveTo>
                <a:lnTo>
                  <a:pt x="378978" y="757955"/>
                </a:lnTo>
                <a:lnTo>
                  <a:pt x="0" y="378978"/>
                </a:lnTo>
                <a:lnTo>
                  <a:pt x="378978" y="1"/>
                </a:lnTo>
                <a:lnTo>
                  <a:pt x="5602582" y="1"/>
                </a:lnTo>
                <a:lnTo>
                  <a:pt x="5602582" y="757955"/>
                </a:lnTo>
                <a:close/>
              </a:path>
            </a:pathLst>
          </a:custGeom>
          <a:scene3d>
            <a:camera prst="perspectiveFront" zoom="82000"/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30" tIns="121921" rIns="227584" bIns="121921" numCol="1" spcCol="1270" anchor="ctr" anchorCtr="0">
            <a:no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</a:rPr>
              <a:t>концептуальное искусство</a:t>
            </a:r>
            <a:endParaRPr lang="en-US" sz="32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3528" y="1124744"/>
            <a:ext cx="1224136" cy="115212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perspectiveFront" zoom="82000"/>
            <a:lightRig rig="morning" dir="t">
              <a:rot lat="0" lon="0" rev="204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2699792" y="2060848"/>
            <a:ext cx="6116481" cy="757958"/>
          </a:xfrm>
          <a:custGeom>
            <a:avLst/>
            <a:gdLst>
              <a:gd name="connsiteX0" fmla="*/ 0 w 5602582"/>
              <a:gd name="connsiteY0" fmla="*/ 0 h 757956"/>
              <a:gd name="connsiteX1" fmla="*/ 5223604 w 5602582"/>
              <a:gd name="connsiteY1" fmla="*/ 0 h 757956"/>
              <a:gd name="connsiteX2" fmla="*/ 5602582 w 5602582"/>
              <a:gd name="connsiteY2" fmla="*/ 378978 h 757956"/>
              <a:gd name="connsiteX3" fmla="*/ 5223604 w 5602582"/>
              <a:gd name="connsiteY3" fmla="*/ 757956 h 757956"/>
              <a:gd name="connsiteX4" fmla="*/ 0 w 5602582"/>
              <a:gd name="connsiteY4" fmla="*/ 757956 h 757956"/>
              <a:gd name="connsiteX5" fmla="*/ 0 w 5602582"/>
              <a:gd name="connsiteY5" fmla="*/ 0 h 7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2582" h="757956">
                <a:moveTo>
                  <a:pt x="5602582" y="757955"/>
                </a:moveTo>
                <a:lnTo>
                  <a:pt x="378978" y="757955"/>
                </a:lnTo>
                <a:lnTo>
                  <a:pt x="0" y="378978"/>
                </a:lnTo>
                <a:lnTo>
                  <a:pt x="378978" y="1"/>
                </a:lnTo>
                <a:lnTo>
                  <a:pt x="5602582" y="1"/>
                </a:lnTo>
                <a:lnTo>
                  <a:pt x="5602582" y="757955"/>
                </a:lnTo>
                <a:close/>
              </a:path>
            </a:pathLst>
          </a:custGeom>
          <a:scene3d>
            <a:camera prst="perspectiveFront" zoom="82000"/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-183537"/>
              <a:satOff val="3335"/>
              <a:lumOff val="14457"/>
              <a:alphaOff val="0"/>
            </a:schemeClr>
          </a:fillRef>
          <a:effectRef idx="2">
            <a:schemeClr val="accent1">
              <a:shade val="50000"/>
              <a:hueOff val="-183537"/>
              <a:satOff val="3335"/>
              <a:lumOff val="144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30" tIns="121921" rIns="227584" bIns="121921" numCol="1" spcCol="1270" anchor="ctr" anchorCtr="0">
            <a:no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</a:rPr>
              <a:t>кинетизм</a:t>
            </a:r>
            <a:endParaRPr lang="en-US" sz="32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63688" y="1916832"/>
            <a:ext cx="1224136" cy="10320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perspectiveFront" zoom="82000"/>
            <a:lightRig rig="morning" dir="t">
              <a:rot lat="0" lon="0" rev="204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4763"/>
              <a:satOff val="80"/>
              <a:lumOff val="-3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1403648" y="2924944"/>
            <a:ext cx="6116481" cy="757957"/>
          </a:xfrm>
          <a:custGeom>
            <a:avLst/>
            <a:gdLst>
              <a:gd name="connsiteX0" fmla="*/ 0 w 5602582"/>
              <a:gd name="connsiteY0" fmla="*/ 0 h 757956"/>
              <a:gd name="connsiteX1" fmla="*/ 5223604 w 5602582"/>
              <a:gd name="connsiteY1" fmla="*/ 0 h 757956"/>
              <a:gd name="connsiteX2" fmla="*/ 5602582 w 5602582"/>
              <a:gd name="connsiteY2" fmla="*/ 378978 h 757956"/>
              <a:gd name="connsiteX3" fmla="*/ 5223604 w 5602582"/>
              <a:gd name="connsiteY3" fmla="*/ 757956 h 757956"/>
              <a:gd name="connsiteX4" fmla="*/ 0 w 5602582"/>
              <a:gd name="connsiteY4" fmla="*/ 757956 h 757956"/>
              <a:gd name="connsiteX5" fmla="*/ 0 w 5602582"/>
              <a:gd name="connsiteY5" fmla="*/ 0 h 7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2582" h="757956">
                <a:moveTo>
                  <a:pt x="5602582" y="757955"/>
                </a:moveTo>
                <a:lnTo>
                  <a:pt x="378978" y="757955"/>
                </a:lnTo>
                <a:lnTo>
                  <a:pt x="0" y="378978"/>
                </a:lnTo>
                <a:lnTo>
                  <a:pt x="378978" y="1"/>
                </a:lnTo>
                <a:lnTo>
                  <a:pt x="5602582" y="1"/>
                </a:lnTo>
                <a:lnTo>
                  <a:pt x="5602582" y="757955"/>
                </a:lnTo>
                <a:close/>
              </a:path>
            </a:pathLst>
          </a:custGeom>
          <a:scene3d>
            <a:camera prst="perspectiveFront" zoom="82000"/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-367073"/>
              <a:satOff val="6670"/>
              <a:lumOff val="28914"/>
              <a:alphaOff val="0"/>
            </a:schemeClr>
          </a:fillRef>
          <a:effectRef idx="2">
            <a:schemeClr val="accent1">
              <a:shade val="50000"/>
              <a:hueOff val="-367073"/>
              <a:satOff val="6670"/>
              <a:lumOff val="289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30" tIns="121921" rIns="227584" bIns="121920" numCol="1" spcCol="1270" anchor="ctr" anchorCtr="0">
            <a:no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</a:rPr>
              <a:t>поп-арт</a:t>
            </a:r>
            <a:endParaRPr lang="en-US" sz="32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3528" y="2780928"/>
            <a:ext cx="1296144" cy="115212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perspectiveFront" zoom="82000"/>
            <a:lightRig rig="morning" dir="t">
              <a:rot lat="0" lon="0" rev="204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9525"/>
              <a:satOff val="159"/>
              <a:lumOff val="-7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олилиния 30"/>
          <p:cNvSpPr/>
          <p:nvPr/>
        </p:nvSpPr>
        <p:spPr>
          <a:xfrm>
            <a:off x="2699792" y="3789040"/>
            <a:ext cx="6116481" cy="757957"/>
          </a:xfrm>
          <a:custGeom>
            <a:avLst/>
            <a:gdLst>
              <a:gd name="connsiteX0" fmla="*/ 0 w 5602582"/>
              <a:gd name="connsiteY0" fmla="*/ 0 h 757956"/>
              <a:gd name="connsiteX1" fmla="*/ 5223604 w 5602582"/>
              <a:gd name="connsiteY1" fmla="*/ 0 h 757956"/>
              <a:gd name="connsiteX2" fmla="*/ 5602582 w 5602582"/>
              <a:gd name="connsiteY2" fmla="*/ 378978 h 757956"/>
              <a:gd name="connsiteX3" fmla="*/ 5223604 w 5602582"/>
              <a:gd name="connsiteY3" fmla="*/ 757956 h 757956"/>
              <a:gd name="connsiteX4" fmla="*/ 0 w 5602582"/>
              <a:gd name="connsiteY4" fmla="*/ 757956 h 757956"/>
              <a:gd name="connsiteX5" fmla="*/ 0 w 5602582"/>
              <a:gd name="connsiteY5" fmla="*/ 0 h 7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2582" h="757956">
                <a:moveTo>
                  <a:pt x="5602582" y="757955"/>
                </a:moveTo>
                <a:lnTo>
                  <a:pt x="378978" y="757955"/>
                </a:lnTo>
                <a:lnTo>
                  <a:pt x="0" y="378978"/>
                </a:lnTo>
                <a:lnTo>
                  <a:pt x="378978" y="1"/>
                </a:lnTo>
                <a:lnTo>
                  <a:pt x="5602582" y="1"/>
                </a:lnTo>
                <a:lnTo>
                  <a:pt x="5602582" y="757955"/>
                </a:lnTo>
                <a:close/>
              </a:path>
            </a:pathLst>
          </a:custGeom>
          <a:scene3d>
            <a:camera prst="perspectiveFront" zoom="82000"/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-550610"/>
              <a:satOff val="10005"/>
              <a:lumOff val="43371"/>
              <a:alphaOff val="0"/>
            </a:schemeClr>
          </a:fillRef>
          <a:effectRef idx="2">
            <a:schemeClr val="accent1">
              <a:shade val="50000"/>
              <a:hueOff val="-550610"/>
              <a:satOff val="10005"/>
              <a:lumOff val="433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30" tIns="121921" rIns="227584" bIns="121920" numCol="1" spcCol="1270" anchor="ctr" anchorCtr="0">
            <a:no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</a:rPr>
              <a:t>боди-арт</a:t>
            </a:r>
            <a:endParaRPr lang="en-US" sz="32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691680" y="3717032"/>
            <a:ext cx="1368152" cy="10798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perspectiveFront" zoom="82000"/>
            <a:lightRig rig="morning" dir="t">
              <a:rot lat="0" lon="0" rev="204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14288"/>
              <a:satOff val="239"/>
              <a:lumOff val="-10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олилиния 32"/>
          <p:cNvSpPr/>
          <p:nvPr/>
        </p:nvSpPr>
        <p:spPr>
          <a:xfrm>
            <a:off x="1547664" y="4869160"/>
            <a:ext cx="6116481" cy="757957"/>
          </a:xfrm>
          <a:custGeom>
            <a:avLst/>
            <a:gdLst>
              <a:gd name="connsiteX0" fmla="*/ 0 w 5602582"/>
              <a:gd name="connsiteY0" fmla="*/ 0 h 757956"/>
              <a:gd name="connsiteX1" fmla="*/ 5223604 w 5602582"/>
              <a:gd name="connsiteY1" fmla="*/ 0 h 757956"/>
              <a:gd name="connsiteX2" fmla="*/ 5602582 w 5602582"/>
              <a:gd name="connsiteY2" fmla="*/ 378978 h 757956"/>
              <a:gd name="connsiteX3" fmla="*/ 5223604 w 5602582"/>
              <a:gd name="connsiteY3" fmla="*/ 757956 h 757956"/>
              <a:gd name="connsiteX4" fmla="*/ 0 w 5602582"/>
              <a:gd name="connsiteY4" fmla="*/ 757956 h 757956"/>
              <a:gd name="connsiteX5" fmla="*/ 0 w 5602582"/>
              <a:gd name="connsiteY5" fmla="*/ 0 h 7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2582" h="757956">
                <a:moveTo>
                  <a:pt x="5602582" y="757955"/>
                </a:moveTo>
                <a:lnTo>
                  <a:pt x="378978" y="757955"/>
                </a:lnTo>
                <a:lnTo>
                  <a:pt x="0" y="378978"/>
                </a:lnTo>
                <a:lnTo>
                  <a:pt x="378978" y="1"/>
                </a:lnTo>
                <a:lnTo>
                  <a:pt x="5602582" y="1"/>
                </a:lnTo>
                <a:lnTo>
                  <a:pt x="5602582" y="757955"/>
                </a:lnTo>
                <a:close/>
              </a:path>
            </a:pathLst>
          </a:custGeom>
          <a:scene3d>
            <a:camera prst="perspectiveFront" zoom="82000"/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-367073"/>
              <a:satOff val="6670"/>
              <a:lumOff val="28914"/>
              <a:alphaOff val="0"/>
            </a:schemeClr>
          </a:fillRef>
          <a:effectRef idx="2">
            <a:schemeClr val="accent1">
              <a:shade val="50000"/>
              <a:hueOff val="-367073"/>
              <a:satOff val="6670"/>
              <a:lumOff val="289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30" tIns="121921" rIns="227584" bIns="121920" numCol="1" spcCol="1270" anchor="ctr" anchorCtr="0">
            <a:no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</a:rPr>
              <a:t>оп-арт</a:t>
            </a:r>
            <a:endParaRPr lang="en-US" sz="32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95536" y="4797152"/>
            <a:ext cx="1368152" cy="1152128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perspectiveFront" zoom="82000"/>
            <a:lightRig rig="morning" dir="t">
              <a:rot lat="0" lon="0" rev="204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19050"/>
              <a:satOff val="318"/>
              <a:lumOff val="-141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2627784" y="5805264"/>
            <a:ext cx="6116482" cy="757957"/>
          </a:xfrm>
          <a:custGeom>
            <a:avLst/>
            <a:gdLst>
              <a:gd name="connsiteX0" fmla="*/ 0 w 5602582"/>
              <a:gd name="connsiteY0" fmla="*/ 0 h 757956"/>
              <a:gd name="connsiteX1" fmla="*/ 5223604 w 5602582"/>
              <a:gd name="connsiteY1" fmla="*/ 0 h 757956"/>
              <a:gd name="connsiteX2" fmla="*/ 5602582 w 5602582"/>
              <a:gd name="connsiteY2" fmla="*/ 378978 h 757956"/>
              <a:gd name="connsiteX3" fmla="*/ 5223604 w 5602582"/>
              <a:gd name="connsiteY3" fmla="*/ 757956 h 757956"/>
              <a:gd name="connsiteX4" fmla="*/ 0 w 5602582"/>
              <a:gd name="connsiteY4" fmla="*/ 757956 h 757956"/>
              <a:gd name="connsiteX5" fmla="*/ 0 w 5602582"/>
              <a:gd name="connsiteY5" fmla="*/ 0 h 7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2582" h="757956">
                <a:moveTo>
                  <a:pt x="5602582" y="757955"/>
                </a:moveTo>
                <a:lnTo>
                  <a:pt x="378978" y="757955"/>
                </a:lnTo>
                <a:lnTo>
                  <a:pt x="0" y="378978"/>
                </a:lnTo>
                <a:lnTo>
                  <a:pt x="378978" y="1"/>
                </a:lnTo>
                <a:lnTo>
                  <a:pt x="5602582" y="1"/>
                </a:lnTo>
                <a:lnTo>
                  <a:pt x="5602582" y="757955"/>
                </a:lnTo>
                <a:close/>
              </a:path>
            </a:pathLst>
          </a:custGeom>
          <a:scene3d>
            <a:camera prst="perspectiveFront" zoom="82000"/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-183537"/>
              <a:satOff val="3335"/>
              <a:lumOff val="14457"/>
              <a:alphaOff val="0"/>
            </a:schemeClr>
          </a:fillRef>
          <a:effectRef idx="2">
            <a:schemeClr val="accent1">
              <a:shade val="50000"/>
              <a:hueOff val="-183537"/>
              <a:satOff val="3335"/>
              <a:lumOff val="144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30" tIns="121921" rIns="227585" bIns="121920" numCol="1" spcCol="1270" anchor="ctr" anchorCtr="0">
            <a:no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ylfaen" pitchFamily="18" charset="0"/>
              </a:rPr>
              <a:t>инсталляция</a:t>
            </a:r>
            <a:endParaRPr lang="en-US" sz="3200" b="1" kern="1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619672" y="5661248"/>
            <a:ext cx="1296144" cy="1196752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scene3d>
            <a:camera prst="perspectiveFront" zoom="82000"/>
            <a:lightRig rig="morning" dir="t">
              <a:rot lat="0" lon="0" rev="204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23813"/>
              <a:satOff val="398"/>
              <a:lumOff val="-17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916832"/>
            <a:ext cx="4037013" cy="2951162"/>
          </a:xfrm>
          <a:solidFill>
            <a:srgbClr val="7DBB45"/>
          </a:solidFill>
          <a:scene3d>
            <a:camera prst="perspectiveRelaxed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Граффити – это написание слов или составление сюжетных композиций.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Преследует политические, провокационные или чисто художественные цели.</a:t>
            </a:r>
          </a:p>
        </p:txBody>
      </p:sp>
      <p:pic>
        <p:nvPicPr>
          <p:cNvPr id="44037" name="Picture 5" descr="граффити 6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443312">
            <a:off x="4696056" y="1370577"/>
            <a:ext cx="4037012" cy="3309938"/>
          </a:xfr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5300663"/>
            <a:ext cx="79914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В</a:t>
            </a:r>
            <a:r>
              <a:rPr lang="ru-RU" dirty="0" smtClean="0"/>
              <a:t>о </a:t>
            </a:r>
            <a:r>
              <a:rPr lang="ru-RU" dirty="0"/>
              <a:t>многих случаях деятельность художников улицы рассматривается как хулиганство и проявление вандализма и преследуется законом.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035" grpId="0" uiExpand="1" build="p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граффити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1465">
            <a:off x="323528" y="3068960"/>
            <a:ext cx="271422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 descr="граффити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3516">
            <a:off x="317523" y="630576"/>
            <a:ext cx="4968552" cy="17102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5061" name="Picture 5" descr="граффити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4475">
            <a:off x="4478251" y="4187695"/>
            <a:ext cx="405045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граффити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5935">
            <a:off x="3169169" y="2265171"/>
            <a:ext cx="33489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граффити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0271">
            <a:off x="6447971" y="372994"/>
            <a:ext cx="2425793" cy="194759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524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инсталляция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sz="half" idx="1"/>
          </p:nvPr>
        </p:nvSpPr>
        <p:spPr>
          <a:xfrm rot="21080973">
            <a:off x="468313" y="1341438"/>
            <a:ext cx="4037012" cy="4497387"/>
          </a:xfrm>
          <a:solidFill>
            <a:schemeClr val="accent1">
              <a:lumMod val="60000"/>
              <a:lumOff val="40000"/>
            </a:schemeClr>
          </a:solidFill>
          <a:scene3d>
            <a:camera prst="obliqueBottomRight"/>
            <a:lightRig rig="threePt" dir="t"/>
          </a:scene3d>
          <a:sp3d>
            <a:bevelT prst="relaxedInset"/>
          </a:sp3d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ru-RU" sz="2400" dirty="0" smtClean="0"/>
              <a:t>Термин произошел от английского глагола "</a:t>
            </a:r>
            <a:r>
              <a:rPr lang="en-US" sz="2400" dirty="0" smtClean="0"/>
              <a:t>to install</a:t>
            </a:r>
            <a:r>
              <a:rPr lang="ru-RU" sz="2400" dirty="0" smtClean="0"/>
              <a:t>" (устанавливать). Инсталляцию не "рисуют", не "пишут", а именно что устанавливают, составляют, формируют из отдельных разрозненных частей. </a:t>
            </a:r>
          </a:p>
        </p:txBody>
      </p:sp>
      <p:pic>
        <p:nvPicPr>
          <p:cNvPr id="18434" name="Picture 2" descr="Инсталляция от Antony Hey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95936" cy="29969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5436096" y="4869160"/>
            <a:ext cx="331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Энтони</a:t>
            </a:r>
            <a:r>
              <a:rPr lang="ru-RU" dirty="0" smtClean="0"/>
              <a:t> </a:t>
            </a:r>
            <a:r>
              <a:rPr lang="ru-RU" dirty="0" err="1" smtClean="0"/>
              <a:t>Хейвуд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Инсталляция из телевизоров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4" presetClass="entr" presetSubtype="0" accel="10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9" grpId="1" uiExpand="1" build="p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 rot="20814359">
            <a:off x="395288" y="1196975"/>
            <a:ext cx="4037012" cy="4497388"/>
          </a:xfrm>
          <a:solidFill>
            <a:schemeClr val="accent1">
              <a:lumMod val="60000"/>
              <a:lumOff val="40000"/>
            </a:schemeClr>
          </a:solidFill>
          <a:scene3d>
            <a:camera prst="obliqueBottomRigh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Инсталляция трехмерна, это не "объект", а пространство.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Это  попытка создания иной, отличной от обыденной, реальности на ограниченной, специально отведенной для этого территории.</a:t>
            </a:r>
          </a:p>
        </p:txBody>
      </p:sp>
      <p:pic>
        <p:nvPicPr>
          <p:cNvPr id="17410" name="Picture 2" descr="цветные зон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1340768"/>
            <a:ext cx="3096344" cy="46300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2123728" y="6165304"/>
            <a:ext cx="4678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n-lt"/>
              </a:rPr>
              <a:t>Инсталляция в </a:t>
            </a:r>
            <a:r>
              <a:rPr lang="ru-RU" sz="2400" dirty="0" err="1" smtClean="0">
                <a:latin typeface="+mn-lt"/>
              </a:rPr>
              <a:t>Агеде</a:t>
            </a:r>
            <a:r>
              <a:rPr lang="ru-RU" sz="2400" dirty="0" smtClean="0">
                <a:latin typeface="+mn-lt"/>
              </a:rPr>
              <a:t> (Португалия)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bloglandshafta.com/wp-content/uploads/2011/09/1281547006-jconnaissance-3719mct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7112"/>
            <a:ext cx="3241516" cy="20162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392" name="Picture 8" descr="http://4.bp.blogspot.com/-lTxaVaopaWc/T4sEn6BI_UI/AAAAAAAACpw/WJV8eolVhiY/s1600/578397_391842137503147_100000320910139_1229544_124503417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3168352" cy="21069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386" name="Picture 2" descr="http://img.videla.ru/19.03.12/books/martin3-600x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3356763" cy="22322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4427984" y="141277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Алисия</a:t>
            </a:r>
            <a:r>
              <a:rPr lang="ru-RU" dirty="0" smtClean="0"/>
              <a:t> Мартин </a:t>
            </a:r>
          </a:p>
          <a:p>
            <a:pPr algn="ctr"/>
            <a:r>
              <a:rPr lang="ru-RU" dirty="0" smtClean="0"/>
              <a:t>«Биография»</a:t>
            </a:r>
          </a:p>
          <a:p>
            <a:pPr algn="ctr"/>
            <a:r>
              <a:rPr lang="ru-RU" dirty="0" smtClean="0"/>
              <a:t>Мадрид </a:t>
            </a:r>
            <a:endParaRPr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инсталляции из книг 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2129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Милер</a:t>
            </a:r>
            <a:r>
              <a:rPr lang="ru-RU" dirty="0" smtClean="0"/>
              <a:t> Лагос Нью-Йорк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Thilo</a:t>
            </a:r>
            <a:r>
              <a:rPr lang="ru-RU" dirty="0" smtClean="0"/>
              <a:t> </a:t>
            </a:r>
            <a:r>
              <a:rPr lang="ru-RU" dirty="0" err="1" smtClean="0"/>
              <a:t>Folkerts</a:t>
            </a:r>
            <a:r>
              <a:rPr lang="ru-RU" dirty="0" smtClean="0"/>
              <a:t> и </a:t>
            </a:r>
            <a:r>
              <a:rPr lang="ru-RU" dirty="0" err="1" smtClean="0"/>
              <a:t>Rodney</a:t>
            </a:r>
            <a:r>
              <a:rPr lang="ru-RU" dirty="0" smtClean="0"/>
              <a:t> </a:t>
            </a:r>
            <a:r>
              <a:rPr lang="ru-RU" dirty="0" err="1" smtClean="0"/>
              <a:t>LaTourelle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«Сад знаний» Канада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архитектура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157192"/>
            <a:ext cx="8686800" cy="151479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Полилиния 5"/>
          <p:cNvSpPr/>
          <p:nvPr/>
        </p:nvSpPr>
        <p:spPr>
          <a:xfrm rot="21600000">
            <a:off x="2332231" y="1774778"/>
            <a:ext cx="5840169" cy="1144368"/>
          </a:xfrm>
          <a:custGeom>
            <a:avLst/>
            <a:gdLst>
              <a:gd name="connsiteX0" fmla="*/ 0 w 5123729"/>
              <a:gd name="connsiteY0" fmla="*/ 0 h 1144366"/>
              <a:gd name="connsiteX1" fmla="*/ 4551546 w 5123729"/>
              <a:gd name="connsiteY1" fmla="*/ 0 h 1144366"/>
              <a:gd name="connsiteX2" fmla="*/ 5123729 w 5123729"/>
              <a:gd name="connsiteY2" fmla="*/ 572183 h 1144366"/>
              <a:gd name="connsiteX3" fmla="*/ 4551546 w 5123729"/>
              <a:gd name="connsiteY3" fmla="*/ 1144366 h 1144366"/>
              <a:gd name="connsiteX4" fmla="*/ 0 w 5123729"/>
              <a:gd name="connsiteY4" fmla="*/ 1144366 h 1144366"/>
              <a:gd name="connsiteX5" fmla="*/ 0 w 5123729"/>
              <a:gd name="connsiteY5" fmla="*/ 0 h 1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729" h="1144366">
                <a:moveTo>
                  <a:pt x="5123729" y="1144365"/>
                </a:moveTo>
                <a:lnTo>
                  <a:pt x="572183" y="1144365"/>
                </a:lnTo>
                <a:lnTo>
                  <a:pt x="0" y="572183"/>
                </a:lnTo>
                <a:lnTo>
                  <a:pt x="572183" y="1"/>
                </a:lnTo>
                <a:lnTo>
                  <a:pt x="5123729" y="1"/>
                </a:lnTo>
                <a:lnTo>
                  <a:pt x="5123729" y="11443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728" tIns="114301" rIns="213360" bIns="114301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Постмодернизм</a:t>
            </a:r>
            <a:endParaRPr lang="en-US" sz="3600" b="1" kern="1200" dirty="0"/>
          </a:p>
        </p:txBody>
      </p:sp>
      <p:sp>
        <p:nvSpPr>
          <p:cNvPr id="7" name="Овал 6"/>
          <p:cNvSpPr/>
          <p:nvPr/>
        </p:nvSpPr>
        <p:spPr>
          <a:xfrm>
            <a:off x="1043608" y="1628800"/>
            <a:ext cx="1368152" cy="136815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 rot="21600000">
            <a:off x="2332231" y="3260747"/>
            <a:ext cx="5840169" cy="1144367"/>
          </a:xfrm>
          <a:custGeom>
            <a:avLst/>
            <a:gdLst>
              <a:gd name="connsiteX0" fmla="*/ 0 w 5123729"/>
              <a:gd name="connsiteY0" fmla="*/ 0 h 1144366"/>
              <a:gd name="connsiteX1" fmla="*/ 4551546 w 5123729"/>
              <a:gd name="connsiteY1" fmla="*/ 0 h 1144366"/>
              <a:gd name="connsiteX2" fmla="*/ 5123729 w 5123729"/>
              <a:gd name="connsiteY2" fmla="*/ 572183 h 1144366"/>
              <a:gd name="connsiteX3" fmla="*/ 4551546 w 5123729"/>
              <a:gd name="connsiteY3" fmla="*/ 1144366 h 1144366"/>
              <a:gd name="connsiteX4" fmla="*/ 0 w 5123729"/>
              <a:gd name="connsiteY4" fmla="*/ 1144366 h 1144366"/>
              <a:gd name="connsiteX5" fmla="*/ 0 w 5123729"/>
              <a:gd name="connsiteY5" fmla="*/ 0 h 1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729" h="1144366">
                <a:moveTo>
                  <a:pt x="5123729" y="1144365"/>
                </a:moveTo>
                <a:lnTo>
                  <a:pt x="572183" y="1144365"/>
                </a:lnTo>
                <a:lnTo>
                  <a:pt x="0" y="572183"/>
                </a:lnTo>
                <a:lnTo>
                  <a:pt x="572183" y="1"/>
                </a:lnTo>
                <a:lnTo>
                  <a:pt x="5123729" y="1"/>
                </a:lnTo>
                <a:lnTo>
                  <a:pt x="5123729" y="11443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727" tIns="114301" rIns="213360" bIns="11429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/>
              <a:t>Хай-тек</a:t>
            </a:r>
            <a:endParaRPr lang="en-US" sz="3600" b="1" kern="1200" dirty="0"/>
          </a:p>
        </p:txBody>
      </p:sp>
      <p:sp>
        <p:nvSpPr>
          <p:cNvPr id="9" name="Овал 8"/>
          <p:cNvSpPr/>
          <p:nvPr/>
        </p:nvSpPr>
        <p:spPr>
          <a:xfrm>
            <a:off x="1043608" y="3212976"/>
            <a:ext cx="1368152" cy="129614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 rot="21600000">
            <a:off x="2332231" y="4746716"/>
            <a:ext cx="5840169" cy="1144367"/>
          </a:xfrm>
          <a:custGeom>
            <a:avLst/>
            <a:gdLst>
              <a:gd name="connsiteX0" fmla="*/ 0 w 5123729"/>
              <a:gd name="connsiteY0" fmla="*/ 0 h 1144366"/>
              <a:gd name="connsiteX1" fmla="*/ 4551546 w 5123729"/>
              <a:gd name="connsiteY1" fmla="*/ 0 h 1144366"/>
              <a:gd name="connsiteX2" fmla="*/ 5123729 w 5123729"/>
              <a:gd name="connsiteY2" fmla="*/ 572183 h 1144366"/>
              <a:gd name="connsiteX3" fmla="*/ 4551546 w 5123729"/>
              <a:gd name="connsiteY3" fmla="*/ 1144366 h 1144366"/>
              <a:gd name="connsiteX4" fmla="*/ 0 w 5123729"/>
              <a:gd name="connsiteY4" fmla="*/ 1144366 h 1144366"/>
              <a:gd name="connsiteX5" fmla="*/ 0 w 5123729"/>
              <a:gd name="connsiteY5" fmla="*/ 0 h 11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3729" h="1144366">
                <a:moveTo>
                  <a:pt x="5123729" y="1144365"/>
                </a:moveTo>
                <a:lnTo>
                  <a:pt x="572183" y="1144365"/>
                </a:lnTo>
                <a:lnTo>
                  <a:pt x="0" y="572183"/>
                </a:lnTo>
                <a:lnTo>
                  <a:pt x="572183" y="1"/>
                </a:lnTo>
                <a:lnTo>
                  <a:pt x="5123729" y="1"/>
                </a:lnTo>
                <a:lnTo>
                  <a:pt x="5123729" y="11443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728" tIns="114301" rIns="21336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err="1" smtClean="0"/>
              <a:t>Деконструктивизм</a:t>
            </a:r>
            <a:endParaRPr lang="en-US" sz="3600" b="1" kern="1200" dirty="0"/>
          </a:p>
        </p:txBody>
      </p:sp>
      <p:sp>
        <p:nvSpPr>
          <p:cNvPr id="11" name="Овал 10"/>
          <p:cNvSpPr/>
          <p:nvPr/>
        </p:nvSpPr>
        <p:spPr>
          <a:xfrm>
            <a:off x="971600" y="4653136"/>
            <a:ext cx="1440160" cy="129614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6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постмодернизм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628800"/>
            <a:ext cx="3900363" cy="3630587"/>
          </a:xfrm>
          <a:solidFill>
            <a:srgbClr val="B5D3F7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algn="ctr" eaLnBrk="1" hangingPunct="1">
              <a:buNone/>
              <a:defRPr/>
            </a:pPr>
            <a:r>
              <a:rPr lang="ru-RU" sz="2800" dirty="0" smtClean="0"/>
              <a:t>Идея: Вернуть эстетические функции архитектуры. Осознанное желание увязать новые постройки и историческое городское окружение </a:t>
            </a:r>
          </a:p>
        </p:txBody>
      </p:sp>
      <p:pic>
        <p:nvPicPr>
          <p:cNvPr id="15362" name="Picture 2" descr="http://www.zdanija.ru/forum/images/1208414195/gallery_19_16_26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445103" cy="44644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899592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+mn-lt"/>
              </a:rPr>
              <a:t>Хаас</a:t>
            </a:r>
            <a:r>
              <a:rPr lang="ru-RU" dirty="0" smtClean="0">
                <a:latin typeface="+mn-lt"/>
              </a:rPr>
              <a:t> Хаус, Вена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788024" y="4797152"/>
            <a:ext cx="4037012" cy="1326331"/>
          </a:xfrm>
          <a:solidFill>
            <a:srgbClr val="B5D3F7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Много стекла,</a:t>
            </a:r>
          </a:p>
          <a:p>
            <a:pPr algn="ctr">
              <a:buNone/>
            </a:pPr>
            <a:r>
              <a:rPr lang="ru-RU" sz="2800" dirty="0" smtClean="0"/>
              <a:t> часто зеркального</a:t>
            </a:r>
          </a:p>
          <a:p>
            <a:pPr algn="ctr"/>
            <a:endParaRPr lang="en-US" dirty="0"/>
          </a:p>
        </p:txBody>
      </p:sp>
      <p:pic>
        <p:nvPicPr>
          <p:cNvPr id="5" name="Picture 5" descr="комплекс кон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037013" cy="28835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4" descr="центр связ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75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611560" y="170080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Здание центра, связи и почты Канада, Торонто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589240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Комплекс концертных залов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Франция, Париж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</a:t>
            </a:r>
            <a:endParaRPr lang="en-US" dirty="0"/>
          </a:p>
        </p:txBody>
      </p:sp>
      <p:pic>
        <p:nvPicPr>
          <p:cNvPr id="13314" name="Picture 2" descr="небоскрёб Bank of America Tower (Башня Банка Америк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2160240" cy="32436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 rot="5400000">
            <a:off x="5908794" y="3156937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Башня Банка  Америки, Нью-Йорк</a:t>
            </a:r>
            <a:endParaRPr lang="en-US" sz="2000" b="1" dirty="0">
              <a:latin typeface="+mn-lt"/>
            </a:endParaRPr>
          </a:p>
        </p:txBody>
      </p:sp>
      <p:pic>
        <p:nvPicPr>
          <p:cNvPr id="13316" name="Picture 4" descr="http://smallbay.ru/images6/x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2495078" cy="32403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 rot="16200000">
            <a:off x="-2009138" y="3169378"/>
            <a:ext cx="5661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Комплекс корпоративных  зданий, </a:t>
            </a:r>
          </a:p>
          <a:p>
            <a:pPr algn="ctr"/>
            <a:r>
              <a:rPr lang="ru-RU" sz="2000" b="1" dirty="0" smtClean="0">
                <a:latin typeface="+mn-lt"/>
              </a:rPr>
              <a:t>Канада, Монреаль</a:t>
            </a:r>
            <a:endParaRPr lang="en-US" sz="2000" b="1" dirty="0">
              <a:latin typeface="+mn-lt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 rot="21213378">
            <a:off x="2556033" y="5125809"/>
            <a:ext cx="3995812" cy="1512750"/>
          </a:xfrm>
          <a:solidFill>
            <a:srgbClr val="B5D3F7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2800" dirty="0" err="1" smtClean="0"/>
              <a:t>Нетипичность</a:t>
            </a:r>
            <a:r>
              <a:rPr lang="ru-RU" sz="2800" dirty="0" smtClean="0"/>
              <a:t> размеров (нет привязки к человеческому росту)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56323" grpI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016" y="4725144"/>
            <a:ext cx="4037013" cy="1758379"/>
          </a:xfrm>
          <a:solidFill>
            <a:srgbClr val="B5D3F7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dirty="0" err="1" smtClean="0"/>
              <a:t>Использовние</a:t>
            </a:r>
            <a:r>
              <a:rPr lang="ru-RU" sz="2800" dirty="0" smtClean="0"/>
              <a:t> нестандартных геометрических форм</a:t>
            </a:r>
          </a:p>
        </p:txBody>
      </p:sp>
      <p:pic>
        <p:nvPicPr>
          <p:cNvPr id="57349" name="Picture 5" descr="музей цивилизаци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268760"/>
            <a:ext cx="3012706" cy="4365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5" descr="оперный 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57346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6021288"/>
            <a:ext cx="409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Музей цивилизации Канада, Монреаль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0050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Оперный театр, Сидней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7347" grpId="0" build="p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Концептуальное искусство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556792"/>
            <a:ext cx="3600399" cy="417646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/>
              <a:t>Направление, оформившееся в конце 60-х — начале 70-х годов ХХ века в Америке и Европе (от лат. </a:t>
            </a:r>
            <a:r>
              <a:rPr lang="ru-RU" sz="2800" b="1" dirty="0" err="1" smtClean="0"/>
              <a:t>conceptus</a:t>
            </a:r>
            <a:r>
              <a:rPr lang="ru-RU" sz="2800" b="1" dirty="0" smtClean="0"/>
              <a:t> — мысль, представление). </a:t>
            </a:r>
          </a:p>
        </p:txBody>
      </p:sp>
      <p:pic>
        <p:nvPicPr>
          <p:cNvPr id="11269" name="Picture 5" descr="http://nifiga-sebe.ru/uploads/posts/2011-08/1314532534_doraig9p2wchekn.jpeg"/>
          <p:cNvPicPr>
            <a:picLocks noChangeAspect="1" noChangeArrowheads="1"/>
          </p:cNvPicPr>
          <p:nvPr/>
        </p:nvPicPr>
        <p:blipFill>
          <a:blip r:embed="rId2" cstate="print"/>
          <a:srcRect l="2197" r="3350"/>
          <a:stretch>
            <a:fillRect/>
          </a:stretch>
        </p:blipFill>
        <p:spPr bwMode="auto">
          <a:xfrm>
            <a:off x="5436096" y="1484784"/>
            <a:ext cx="3096344" cy="432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2120" y="602128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Марсель </a:t>
            </a:r>
            <a:r>
              <a:rPr lang="ru-RU" sz="2400" dirty="0" err="1" smtClean="0">
                <a:latin typeface="+mn-lt"/>
              </a:rPr>
              <a:t>Дюшан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916832"/>
            <a:ext cx="4037013" cy="1974403"/>
          </a:xfrm>
          <a:solidFill>
            <a:srgbClr val="B5D3F7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dirty="0" smtClean="0"/>
              <a:t>Использование новых строительных материалов и технологий</a:t>
            </a:r>
          </a:p>
        </p:txBody>
      </p:sp>
      <p:pic>
        <p:nvPicPr>
          <p:cNvPr id="58373" name="Picture 5" descr="оффис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412776"/>
            <a:ext cx="3729934" cy="50405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566124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Здание в стиле космического </a:t>
            </a:r>
            <a:r>
              <a:rPr lang="ru-RU" dirty="0" err="1" smtClean="0">
                <a:latin typeface="+mn-lt"/>
              </a:rPr>
              <a:t>дизайна,Канада</a:t>
            </a:r>
            <a:r>
              <a:rPr lang="ru-RU" dirty="0" smtClean="0">
                <a:latin typeface="+mn-lt"/>
              </a:rPr>
              <a:t>, Монреаль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371" grpId="0" build="p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Хай-тек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08720"/>
            <a:ext cx="3756347" cy="4824535"/>
          </a:xfrm>
          <a:solidFill>
            <a:schemeClr val="accent3">
              <a:lumMod val="40000"/>
              <a:lumOff val="60000"/>
            </a:schemeClr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endParaRPr lang="ru-RU" sz="2800" dirty="0" smtClean="0"/>
          </a:p>
          <a:p>
            <a:pPr algn="ctr" eaLnBrk="1" hangingPunct="1">
              <a:buNone/>
              <a:defRPr/>
            </a:pPr>
            <a:r>
              <a:rPr lang="ru-RU" sz="2800" dirty="0" smtClean="0"/>
              <a:t>Идея: Радикальное обновление языка архитектуры под влиянием технического прогресса, отражение «высоких технологий» </a:t>
            </a:r>
          </a:p>
        </p:txBody>
      </p:sp>
      <p:pic>
        <p:nvPicPr>
          <p:cNvPr id="9220" name="Picture 4" descr="http://upload.wikimedia.org/wikipedia/commons/thumb/8/8e/30_St_Mary_Axe%2C_%27Gherkin%27.JPG/450px-30_St_Mary_Axe%2C_%27Gherkin%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744416" cy="49925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683568" y="602128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Башня </a:t>
            </a:r>
            <a:r>
              <a:rPr lang="ru-RU" dirty="0" err="1" smtClean="0">
                <a:latin typeface="+mn-lt"/>
              </a:rPr>
              <a:t>Сент-Мэри</a:t>
            </a:r>
            <a:r>
              <a:rPr lang="ru-RU" dirty="0" smtClean="0">
                <a:latin typeface="+mn-lt"/>
              </a:rPr>
              <a:t> Экс 30,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Лондон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характеристика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4037012" cy="4497387"/>
          </a:xfrm>
          <a:solidFill>
            <a:schemeClr val="accent3">
              <a:lumMod val="40000"/>
              <a:lumOff val="60000"/>
            </a:schemeClr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Применение технических конструкций и инженерных систем в качестве декоративного украшения</a:t>
            </a:r>
          </a:p>
        </p:txBody>
      </p:sp>
      <p:pic>
        <p:nvPicPr>
          <p:cNvPr id="8196" name="Picture 4" descr="http://upload.wikimedia.org/wikipedia/commons/thumb/1/19/British_Museum_Great_Court_roof.jpg/426px-British_Museum_Great_Court_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123872" cy="43924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Прямоугольник 11"/>
          <p:cNvSpPr/>
          <p:nvPr/>
        </p:nvSpPr>
        <p:spPr>
          <a:xfrm>
            <a:off x="68356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Лорд Норман Фостер: перекрытие двора Британского музея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</a:t>
            </a:r>
            <a:endParaRPr lang="en-US" dirty="0"/>
          </a:p>
        </p:txBody>
      </p:sp>
      <p:pic>
        <p:nvPicPr>
          <p:cNvPr id="7172" name="Picture 4" descr="http://www.turinfo.ru/images/content/1_150f56eece28e1eeb22f8015f6b74b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5472608" cy="36683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260648"/>
            <a:ext cx="3497461" cy="4497387"/>
          </a:xfrm>
          <a:solidFill>
            <a:schemeClr val="accent3">
              <a:lumMod val="40000"/>
              <a:lumOff val="60000"/>
            </a:schemeClr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Окрашивание конструктивных элементов здания в яркие цвета.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Вынос несущих конструкций наружу.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21328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Центр современного искусства Помпиду, Париж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467" grpId="0" build="p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5" y="1340768"/>
            <a:ext cx="3384376" cy="4497387"/>
          </a:xfrm>
          <a:solidFill>
            <a:schemeClr val="accent3">
              <a:lumMod val="40000"/>
              <a:lumOff val="60000"/>
            </a:schemeClr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Использование тросовых элементов.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Применение наружных металлических ограждающих конструкций </a:t>
            </a:r>
          </a:p>
        </p:txBody>
      </p:sp>
      <p:pic>
        <p:nvPicPr>
          <p:cNvPr id="4" name="Picture 2" descr="Хай-тек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408378" cy="51125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1331640" y="5805264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Здание "Ллойд" в Лондоне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3491" grpId="0" build="p" animBg="1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деконструктивизм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 rot="20919885">
            <a:off x="455613" y="1598613"/>
            <a:ext cx="2892251" cy="4497387"/>
          </a:xfrm>
          <a:solidFill>
            <a:schemeClr val="accent1">
              <a:lumMod val="75000"/>
            </a:schemeClr>
          </a:solidFill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  <a:defRPr/>
            </a:pPr>
            <a:endParaRPr lang="ru-RU" sz="2800" dirty="0" smtClean="0"/>
          </a:p>
          <a:p>
            <a:pPr algn="ctr" eaLnBrk="1" hangingPunct="1">
              <a:buNone/>
              <a:defRPr/>
            </a:pPr>
            <a:r>
              <a:rPr lang="ru-RU" sz="2800" dirty="0" smtClean="0"/>
              <a:t>Идея: сознательное создание конфликта между тем, как человек привык воспринимать язык и смысл, и тем, что он видит.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Кривой дом,  </a:t>
            </a:r>
            <a:r>
              <a:rPr lang="ru-RU" dirty="0" err="1" smtClean="0">
                <a:latin typeface="+mn-lt"/>
              </a:rPr>
              <a:t>Сопот</a:t>
            </a:r>
            <a:r>
              <a:rPr lang="ru-RU" dirty="0" smtClean="0">
                <a:latin typeface="+mn-lt"/>
              </a:rPr>
              <a:t> , Польша</a:t>
            </a:r>
            <a:endParaRPr lang="en-US" dirty="0">
              <a:latin typeface="+mn-lt"/>
            </a:endParaRPr>
          </a:p>
        </p:txBody>
      </p:sp>
      <p:pic>
        <p:nvPicPr>
          <p:cNvPr id="5122" name="Picture 2" descr="http://lider-band.com/uploads/posts/2012-04/1333577522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5268">
            <a:off x="3923928" y="1844824"/>
            <a:ext cx="4752528" cy="31683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 rot="20769662">
            <a:off x="494020" y="1459559"/>
            <a:ext cx="3021487" cy="4497387"/>
          </a:xfrm>
          <a:solidFill>
            <a:schemeClr val="accent1">
              <a:lumMod val="75000"/>
            </a:schemeClr>
          </a:solidFill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>
            <a:normAutofit lnSpcReduction="10000"/>
          </a:bodyPr>
          <a:lstStyle/>
          <a:p>
            <a:pPr marL="514350" indent="-514350" algn="ctr" eaLnBrk="1" hangingPunct="1">
              <a:buNone/>
              <a:defRPr/>
            </a:pPr>
            <a:endParaRPr lang="ru-RU" sz="2800" dirty="0" smtClean="0"/>
          </a:p>
          <a:p>
            <a:pPr marL="514350" indent="-514350" algn="ctr" eaLnBrk="1" hangingPunct="1">
              <a:buNone/>
              <a:defRPr/>
            </a:pPr>
            <a:r>
              <a:rPr lang="ru-RU" sz="2800" dirty="0" smtClean="0"/>
              <a:t>Отказ от тектоники, равновесия, вертикалей и горизонталей.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Создание нового пространства, новых типов зданий.</a:t>
            </a:r>
          </a:p>
        </p:txBody>
      </p:sp>
      <p:pic>
        <p:nvPicPr>
          <p:cNvPr id="65541" name="Picture 5" descr="_News_Photo_image_large_5604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404659">
            <a:off x="3949473" y="1476921"/>
            <a:ext cx="4991929" cy="374441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4237638" y="5805264"/>
            <a:ext cx="4475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Центр обработки данных Массачусетского </a:t>
            </a:r>
          </a:p>
          <a:p>
            <a:pPr algn="ctr"/>
            <a:r>
              <a:rPr lang="ru-RU" dirty="0" smtClean="0">
                <a:latin typeface="+mn-lt"/>
              </a:rPr>
              <a:t> технологического института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539" grpId="0" build="p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риденсрайх Хундертвассер. Архитектурный проект. Отель Rogner Bad Blumau, Австрия, 1993-1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5844">
            <a:off x="531449" y="581251"/>
            <a:ext cx="3871870" cy="27363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4427984" y="260648"/>
            <a:ext cx="371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Отель Рогнер Бад Блюмау</a:t>
            </a:r>
            <a:r>
              <a:rPr lang="en-US" dirty="0" smtClean="0"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 Австрия</a:t>
            </a:r>
            <a:endParaRPr lang="en-US" dirty="0">
              <a:latin typeface="+mn-lt"/>
            </a:endParaRPr>
          </a:p>
        </p:txBody>
      </p:sp>
      <p:pic>
        <p:nvPicPr>
          <p:cNvPr id="3076" name="Picture 4" descr="http://architector.ua/images/articles/Max_Var/pic_big/pic_1317375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0536">
            <a:off x="4762761" y="1167614"/>
            <a:ext cx="4101527" cy="27363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 descr="http://www.terra-z.ru/wp-content/uploads/2011/02/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7059">
            <a:off x="1599069" y="3197689"/>
            <a:ext cx="4003321" cy="30024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5220072" y="4365104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Здание музейно-выставочного центра Экспериментальных музыкальных проектов, США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0212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Танцующий дом, Прага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скульптура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5373216"/>
            <a:ext cx="6400800" cy="1273175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2400" dirty="0" smtClean="0"/>
              <a:t>Многообразие форм и техник, материалов и тем. Изображение предметного и беспредметного.</a:t>
            </a:r>
          </a:p>
        </p:txBody>
      </p:sp>
      <p:pic>
        <p:nvPicPr>
          <p:cNvPr id="2050" name="Picture 2" descr="http://dic.academic.ru/pictures/wiki/files/50/2008---Russia-Omsk-vodoprovod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240360" cy="2160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646472" y="3573016"/>
            <a:ext cx="2087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Слесарь </a:t>
            </a:r>
            <a:r>
              <a:rPr lang="ru-RU" dirty="0" err="1" smtClean="0">
                <a:latin typeface="+mn-lt"/>
              </a:rPr>
              <a:t>Степаныч</a:t>
            </a:r>
            <a:r>
              <a:rPr lang="ru-RU" dirty="0" smtClean="0">
                <a:latin typeface="+mn-lt"/>
              </a:rPr>
              <a:t> </a:t>
            </a:r>
          </a:p>
          <a:p>
            <a:pPr algn="ctr"/>
            <a:r>
              <a:rPr lang="ru-RU" dirty="0" smtClean="0">
                <a:latin typeface="+mn-lt"/>
              </a:rPr>
              <a:t>Омск</a:t>
            </a:r>
            <a:endParaRPr lang="en-US" dirty="0">
              <a:latin typeface="+mn-lt"/>
            </a:endParaRPr>
          </a:p>
        </p:txBody>
      </p:sp>
      <p:pic>
        <p:nvPicPr>
          <p:cNvPr id="2052" name="Picture 4" descr="46.67 К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2376264" cy="31683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47251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Красный Куб, </a:t>
            </a:r>
            <a:r>
              <a:rPr lang="ru-RU" dirty="0" err="1" smtClean="0">
                <a:latin typeface="+mn-lt"/>
              </a:rPr>
              <a:t>Нью</a:t>
            </a:r>
            <a:r>
              <a:rPr lang="ru-RU" dirty="0" smtClean="0">
                <a:latin typeface="+mn-lt"/>
              </a:rPr>
              <a:t> Йорк</a:t>
            </a:r>
            <a:endParaRPr lang="en-US" dirty="0">
              <a:latin typeface="+mn-lt"/>
            </a:endParaRPr>
          </a:p>
        </p:txBody>
      </p:sp>
      <p:pic>
        <p:nvPicPr>
          <p:cNvPr id="2054" name="Picture 6" descr="http://os.colta.ru/m/photo/2012/03/16/03_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912" y="1196752"/>
            <a:ext cx="2937389" cy="2520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6228184" y="3933056"/>
            <a:ext cx="270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Король и королева, </a:t>
            </a:r>
          </a:p>
          <a:p>
            <a:pPr algn="ctr"/>
            <a:r>
              <a:rPr lang="ru-RU" dirty="0" smtClean="0">
                <a:latin typeface="+mn-lt"/>
              </a:rPr>
              <a:t>Шотландия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5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3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3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3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9" grpId="0" build="p" animBg="1"/>
      <p:bldP spid="5" grpId="0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8493" y="2636912"/>
            <a:ext cx="198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http://smallbay.ru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988840"/>
            <a:ext cx="337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http://beeblioteka.blogspot.com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7341" y="393305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http://moikompas.ru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48869" y="443711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http://scaramouch.ru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3985" y="3244334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http://ru.wikipedia.org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99592" y="1556792"/>
            <a:ext cx="3600400" cy="4536504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ru-RU" sz="3200" kern="0" dirty="0" smtClean="0">
                <a:solidFill>
                  <a:schemeClr val="tx1"/>
                </a:solidFill>
                <a:latin typeface="+mn-lt"/>
              </a:rPr>
              <a:t>Цель</a:t>
            </a:r>
            <a:r>
              <a:rPr lang="ru-RU" sz="28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kern="0" dirty="0">
                <a:solidFill>
                  <a:schemeClr val="tx1"/>
                </a:solidFill>
                <a:latin typeface="+mn-lt"/>
              </a:rPr>
              <a:t>искусства — в передаче идеи.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ru-RU" sz="28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kern="0" dirty="0">
                <a:solidFill>
                  <a:schemeClr val="tx1"/>
                </a:solidFill>
                <a:latin typeface="+mn-lt"/>
              </a:rPr>
              <a:t>Задача</a:t>
            </a:r>
            <a:r>
              <a:rPr lang="ru-RU" sz="2800" kern="0" dirty="0">
                <a:solidFill>
                  <a:schemeClr val="tx1"/>
                </a:solidFill>
                <a:latin typeface="+mn-lt"/>
              </a:rPr>
              <a:t> художника не в том, чтобы работать кистью или резцом , а в том, чтобы создавать "идею</a:t>
            </a:r>
            <a:r>
              <a:rPr lang="en-US" sz="2800" kern="0" dirty="0">
                <a:solidFill>
                  <a:schemeClr val="tx1"/>
                </a:solidFill>
                <a:latin typeface="+mn-lt"/>
              </a:rPr>
              <a:t>”</a:t>
            </a:r>
            <a:r>
              <a:rPr lang="ru-RU" sz="2800" kern="0" dirty="0">
                <a:solidFill>
                  <a:schemeClr val="tx1"/>
                </a:solidFill>
                <a:latin typeface="+mn-lt"/>
              </a:rPr>
              <a:t>, "концепцию". 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682" name="Picture 2" descr="77962661 Konceptualnoe iskusstvo Naoko Ito 4 Концептуальное искусство Наоко И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299512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80112" y="6093296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+mn-lt"/>
              </a:rPr>
              <a:t>Наоко</a:t>
            </a:r>
            <a:r>
              <a:rPr lang="ru-RU" sz="2400" dirty="0">
                <a:latin typeface="+mn-lt"/>
              </a:rPr>
              <a:t> Ито</a:t>
            </a:r>
            <a:endParaRPr lang="en-US" sz="2400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Характеристика стиля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Характеристика стиля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3684339" cy="435066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   Объектом искусства может стать любой предмет, явление, процесс, поскольку концептуальное искусство представляет собой чистый художественный жест. </a:t>
            </a:r>
          </a:p>
        </p:txBody>
      </p:sp>
      <p:pic>
        <p:nvPicPr>
          <p:cNvPr id="12296" name="Picture 8" descr="Файл:Fontaine Duch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48150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4048" y="5877272"/>
            <a:ext cx="381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Марсель </a:t>
            </a:r>
            <a:r>
              <a:rPr lang="ru-RU" sz="2400" dirty="0" err="1" smtClean="0">
                <a:latin typeface="+mn-lt"/>
              </a:rPr>
              <a:t>Дюшан</a:t>
            </a:r>
            <a:r>
              <a:rPr lang="ru-RU" sz="2400" dirty="0" smtClean="0">
                <a:latin typeface="+mn-lt"/>
              </a:rPr>
              <a:t> «Фонтан»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uiExpand="1" build="p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484784"/>
            <a:ext cx="4032250" cy="449738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Концептуальные объекты могут существовать в виде фраз, текстов, схем, графиков, чертежей, фотографий, аудио- и видео - материалов. </a:t>
            </a:r>
          </a:p>
        </p:txBody>
      </p:sp>
      <p:pic>
        <p:nvPicPr>
          <p:cNvPr id="14341" name="Picture 5" descr="http://www.polit.ru/img/content/idea/postmoder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667250" cy="338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7904" y="5877272"/>
            <a:ext cx="4968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Джозеф Кошут. </a:t>
            </a:r>
            <a:r>
              <a:rPr lang="ru-RU" sz="2400" dirty="0"/>
              <a:t>Один и три </a:t>
            </a:r>
            <a:r>
              <a:rPr lang="ru-RU" sz="2400" dirty="0" smtClean="0"/>
              <a:t>стула.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39" grpId="0" uiExpand="1" build="p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4" y="1988840"/>
            <a:ext cx="3959225" cy="4032250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/>
              <a:t>Концептуальное искусство обращается не к эмоциональному восприятию, а к интеллектуальному осмыслению увиденного.</a:t>
            </a:r>
          </a:p>
        </p:txBody>
      </p:sp>
      <p:pic>
        <p:nvPicPr>
          <p:cNvPr id="83970" name="Picture 2" descr="Концептуальное искусство Габриеля Оркозо (1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121150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5661248"/>
            <a:ext cx="3527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Габриель </a:t>
            </a:r>
            <a:r>
              <a:rPr lang="ru-RU" sz="2400" dirty="0" err="1">
                <a:latin typeface="+mn-lt"/>
              </a:rPr>
              <a:t>Оркозо</a:t>
            </a:r>
            <a:endParaRPr lang="en-US" sz="2400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ru-RU" dirty="0" smtClean="0"/>
              <a:t>Характеристика стиля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художники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3036887" cy="449738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en-US" dirty="0" smtClean="0"/>
              <a:t>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Вито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pPr algn="ctr" eaLnBrk="1" hangingPunct="1">
              <a:buNone/>
              <a:defRPr/>
            </a:pPr>
            <a:r>
              <a:rPr lang="en-US" dirty="0" smtClean="0"/>
              <a:t>Р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Барри</a:t>
            </a:r>
            <a:r>
              <a:rPr lang="ru-RU" dirty="0" smtClean="0"/>
              <a:t>, 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М. </a:t>
            </a:r>
            <a:r>
              <a:rPr lang="ru-RU" dirty="0" err="1" smtClean="0"/>
              <a:t>Дюшан</a:t>
            </a:r>
            <a:r>
              <a:rPr lang="ru-RU" dirty="0" smtClean="0"/>
              <a:t>, 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Д. Кошут, 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Л. Левин,</a:t>
            </a:r>
          </a:p>
          <a:p>
            <a:pPr algn="ctr" eaLnBrk="1" hangingPunct="1">
              <a:buNone/>
              <a:defRPr/>
            </a:pPr>
            <a:r>
              <a:rPr lang="ru-RU" dirty="0" smtClean="0"/>
              <a:t> Й. Оно</a:t>
            </a:r>
          </a:p>
        </p:txBody>
      </p:sp>
      <p:pic>
        <p:nvPicPr>
          <p:cNvPr id="15365" name="Picture 5" descr="Дюшан Марсель | XXe | Marcel Duchamp"/>
          <p:cNvPicPr>
            <a:picLocks noChangeAspect="1" noChangeArrowheads="1"/>
          </p:cNvPicPr>
          <p:nvPr/>
        </p:nvPicPr>
        <p:blipFill>
          <a:blip r:embed="rId2" cstate="print"/>
          <a:srcRect l="5010" r="4522"/>
          <a:stretch>
            <a:fillRect/>
          </a:stretch>
        </p:blipFill>
        <p:spPr bwMode="auto">
          <a:xfrm>
            <a:off x="5652120" y="1484784"/>
            <a:ext cx="231713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6968" y="5877272"/>
            <a:ext cx="471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Марсель </a:t>
            </a:r>
            <a:r>
              <a:rPr lang="ru-RU" sz="2400" dirty="0" err="1" smtClean="0">
                <a:latin typeface="+mn-lt"/>
              </a:rPr>
              <a:t>Дюшан</a:t>
            </a:r>
            <a:r>
              <a:rPr lang="ru-RU" sz="2400" dirty="0" smtClean="0">
                <a:latin typeface="+mn-lt"/>
              </a:rPr>
              <a:t>  «</a:t>
            </a:r>
            <a:r>
              <a:rPr lang="en-US" sz="2400" dirty="0" smtClean="0">
                <a:latin typeface="+mn-lt"/>
              </a:rPr>
              <a:t>L.H.O.O.Q.</a:t>
            </a:r>
            <a:r>
              <a:rPr lang="ru-RU" sz="2400" dirty="0" smtClean="0">
                <a:latin typeface="+mn-lt"/>
              </a:rPr>
              <a:t>»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3330</TotalTime>
  <Words>1330</Words>
  <Application>Microsoft Office PowerPoint</Application>
  <PresentationFormat>Экран (4:3)</PresentationFormat>
  <Paragraphs>227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  Современное   искусство  </vt:lpstr>
      <vt:lpstr>Слайд 2</vt:lpstr>
      <vt:lpstr>Основные направления</vt:lpstr>
      <vt:lpstr>Концептуальное искусство</vt:lpstr>
      <vt:lpstr>Характеристика стиля</vt:lpstr>
      <vt:lpstr>Характеристика стиля</vt:lpstr>
      <vt:lpstr>Характеристика стиля</vt:lpstr>
      <vt:lpstr>Характеристика стиля</vt:lpstr>
      <vt:lpstr>художники</vt:lpstr>
      <vt:lpstr>кинетизм</vt:lpstr>
      <vt:lpstr>Характеристика стиля</vt:lpstr>
      <vt:lpstr>Характеристика стиля</vt:lpstr>
      <vt:lpstr>Художники</vt:lpstr>
      <vt:lpstr>Оп-арт</vt:lpstr>
      <vt:lpstr>Характеристика стиля</vt:lpstr>
      <vt:lpstr>Характеристика стиля</vt:lpstr>
      <vt:lpstr>художники</vt:lpstr>
      <vt:lpstr>Поп-арт</vt:lpstr>
      <vt:lpstr>Характеристика стиля</vt:lpstr>
      <vt:lpstr>Характеристика стиля</vt:lpstr>
      <vt:lpstr>Художники </vt:lpstr>
      <vt:lpstr>Боди-арт</vt:lpstr>
      <vt:lpstr>Разновидности: Бодипентинг</vt:lpstr>
      <vt:lpstr>Разновидности: Татуаж</vt:lpstr>
      <vt:lpstr>Разновидности: Пирсинг</vt:lpstr>
      <vt:lpstr>Разновидности: Скарификация </vt:lpstr>
      <vt:lpstr>Слайд 27</vt:lpstr>
      <vt:lpstr>граффити</vt:lpstr>
      <vt:lpstr>Характеристика стиля</vt:lpstr>
      <vt:lpstr>Характеристика стиля</vt:lpstr>
      <vt:lpstr>Слайд 31</vt:lpstr>
      <vt:lpstr>инсталляция</vt:lpstr>
      <vt:lpstr>Слайд 33</vt:lpstr>
      <vt:lpstr>инсталляции из книг  </vt:lpstr>
      <vt:lpstr>архитектура</vt:lpstr>
      <vt:lpstr>постмодернизм</vt:lpstr>
      <vt:lpstr>Характеристика </vt:lpstr>
      <vt:lpstr>Характеристика</vt:lpstr>
      <vt:lpstr>Характеристика</vt:lpstr>
      <vt:lpstr>Характеристика</vt:lpstr>
      <vt:lpstr>Хай-тек</vt:lpstr>
      <vt:lpstr>характеристика</vt:lpstr>
      <vt:lpstr>характеристика</vt:lpstr>
      <vt:lpstr>характеристика</vt:lpstr>
      <vt:lpstr>деконструктивизм</vt:lpstr>
      <vt:lpstr>Характеристика стиля</vt:lpstr>
      <vt:lpstr>Слайд 47</vt:lpstr>
      <vt:lpstr>скульптура</vt:lpstr>
      <vt:lpstr>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Olka</cp:lastModifiedBy>
  <cp:revision>289</cp:revision>
  <dcterms:created xsi:type="dcterms:W3CDTF">1601-01-01T00:00:00Z</dcterms:created>
  <dcterms:modified xsi:type="dcterms:W3CDTF">2013-02-06T18:51:54Z</dcterms:modified>
</cp:coreProperties>
</file>